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1"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728" autoAdjust="0"/>
  </p:normalViewPr>
  <p:slideViewPr>
    <p:cSldViewPr>
      <p:cViewPr>
        <p:scale>
          <a:sx n="78" d="100"/>
          <a:sy n="78" d="100"/>
        </p:scale>
        <p:origin x="-756" y="-27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32A28D-7603-44BE-BA5F-7F88EC73CD2C}" type="datetimeFigureOut">
              <a:rPr lang="el-GR" smtClean="0"/>
              <a:pPr/>
              <a:t>13/1/2012</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B6F012-C7B9-4FC2-B1C3-672CBFB3D489}" type="slidenum">
              <a:rPr lang="el-GR" smtClean="0"/>
              <a:pPr/>
              <a:t>‹#›</a:t>
            </a:fld>
            <a:endParaRPr lang="el-GR"/>
          </a:p>
        </p:txBody>
      </p:sp>
    </p:spTree>
    <p:extLst>
      <p:ext uri="{BB962C8B-B14F-4D97-AF65-F5344CB8AC3E}">
        <p14:creationId xmlns:p14="http://schemas.microsoft.com/office/powerpoint/2010/main" val="1410692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FDB6F012-C7B9-4FC2-B1C3-672CBFB3D489}" type="slidenum">
              <a:rPr lang="el-GR" smtClean="0"/>
              <a:pPr/>
              <a:t>1</a:t>
            </a:fld>
            <a:endParaRPr lang="el-GR"/>
          </a:p>
        </p:txBody>
      </p:sp>
    </p:spTree>
    <p:extLst>
      <p:ext uri="{BB962C8B-B14F-4D97-AF65-F5344CB8AC3E}">
        <p14:creationId xmlns:p14="http://schemas.microsoft.com/office/powerpoint/2010/main" val="1546414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E276137D-676B-4C1F-9FFD-88863F18BA40}" type="datetimeFigureOut">
              <a:rPr lang="el-GR" smtClean="0"/>
              <a:pPr/>
              <a:t>13/1/2012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383910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276137D-676B-4C1F-9FFD-88863F18BA40}" type="datetimeFigureOut">
              <a:rPr lang="el-GR" smtClean="0"/>
              <a:pPr/>
              <a:t>13/1/2012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198736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276137D-676B-4C1F-9FFD-88863F18BA40}" type="datetimeFigureOut">
              <a:rPr lang="el-GR" smtClean="0"/>
              <a:pPr/>
              <a:t>13/1/2012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402316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276137D-676B-4C1F-9FFD-88863F18BA40}" type="datetimeFigureOut">
              <a:rPr lang="el-GR" smtClean="0"/>
              <a:pPr/>
              <a:t>13/1/2012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389458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76137D-676B-4C1F-9FFD-88863F18BA40}" type="datetimeFigureOut">
              <a:rPr lang="el-GR" smtClean="0"/>
              <a:pPr/>
              <a:t>13/1/2012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557971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E276137D-676B-4C1F-9FFD-88863F18BA40}" type="datetimeFigureOut">
              <a:rPr lang="el-GR" smtClean="0"/>
              <a:pPr/>
              <a:t>13/1/2012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94452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E276137D-676B-4C1F-9FFD-88863F18BA40}" type="datetimeFigureOut">
              <a:rPr lang="el-GR" smtClean="0"/>
              <a:pPr/>
              <a:t>13/1/2012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2140777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E276137D-676B-4C1F-9FFD-88863F18BA40}" type="datetimeFigureOut">
              <a:rPr lang="el-GR" smtClean="0"/>
              <a:pPr/>
              <a:t>13/1/2012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1623612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76137D-676B-4C1F-9FFD-88863F18BA40}" type="datetimeFigureOut">
              <a:rPr lang="el-GR" smtClean="0"/>
              <a:pPr/>
              <a:t>13/1/2012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2489764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76137D-676B-4C1F-9FFD-88863F18BA40}" type="datetimeFigureOut">
              <a:rPr lang="el-GR" smtClean="0"/>
              <a:pPr/>
              <a:t>13/1/2012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125086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76137D-676B-4C1F-9FFD-88863F18BA40}" type="datetimeFigureOut">
              <a:rPr lang="el-GR" smtClean="0"/>
              <a:pPr/>
              <a:t>13/1/2012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E74BE7-9E04-446D-903F-4DEF1AFAB997}" type="slidenum">
              <a:rPr lang="el-GR" smtClean="0"/>
              <a:pPr/>
              <a:t>‹#›</a:t>
            </a:fld>
            <a:endParaRPr lang="el-GR"/>
          </a:p>
        </p:txBody>
      </p:sp>
    </p:spTree>
    <p:extLst>
      <p:ext uri="{BB962C8B-B14F-4D97-AF65-F5344CB8AC3E}">
        <p14:creationId xmlns:p14="http://schemas.microsoft.com/office/powerpoint/2010/main" val="2689316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6137D-676B-4C1F-9FFD-88863F18BA40}" type="datetimeFigureOut">
              <a:rPr lang="el-GR" smtClean="0"/>
              <a:pPr/>
              <a:t>13/1/2012</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E74BE7-9E04-446D-903F-4DEF1AFAB997}" type="slidenum">
              <a:rPr lang="el-GR" smtClean="0"/>
              <a:pPr/>
              <a:t>‹#›</a:t>
            </a:fld>
            <a:endParaRPr lang="el-GR"/>
          </a:p>
        </p:txBody>
      </p:sp>
    </p:spTree>
    <p:extLst>
      <p:ext uri="{BB962C8B-B14F-4D97-AF65-F5344CB8AC3E}">
        <p14:creationId xmlns:p14="http://schemas.microsoft.com/office/powerpoint/2010/main" val="288831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ΦΥΣΙΚΟ ΑΕΡΙΟ ΚΑΙ ΚΥΠΡΙΑΚΗ ΟΙΚΟΝΟΜΙΑ</a:t>
            </a:r>
            <a:endParaRPr lang="el-GR" dirty="0"/>
          </a:p>
        </p:txBody>
      </p:sp>
      <p:sp>
        <p:nvSpPr>
          <p:cNvPr id="3" name="Subtitle 2"/>
          <p:cNvSpPr>
            <a:spLocks noGrp="1"/>
          </p:cNvSpPr>
          <p:nvPr>
            <p:ph type="subTitle" idx="1"/>
          </p:nvPr>
        </p:nvSpPr>
        <p:spPr/>
        <p:txBody>
          <a:bodyPr/>
          <a:lstStyle/>
          <a:p>
            <a:r>
              <a:rPr lang="el-GR" dirty="0" smtClean="0"/>
              <a:t>Επιπτώσεις της ανακάλυψης φυσικού αερίου στην Κυπριακή οικονομία.</a:t>
            </a:r>
            <a:endParaRPr lang="el-GR" dirty="0"/>
          </a:p>
        </p:txBody>
      </p:sp>
    </p:spTree>
    <p:extLst>
      <p:ext uri="{BB962C8B-B14F-4D97-AF65-F5344CB8AC3E}">
        <p14:creationId xmlns:p14="http://schemas.microsoft.com/office/powerpoint/2010/main" val="156985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200" dirty="0" smtClean="0"/>
              <a:t>ΕΙΣΑΓΩΓΗ</a:t>
            </a:r>
            <a:endParaRPr lang="el-GR" sz="3200" dirty="0"/>
          </a:p>
        </p:txBody>
      </p:sp>
      <p:sp>
        <p:nvSpPr>
          <p:cNvPr id="5" name="Content Placeholder 4"/>
          <p:cNvSpPr>
            <a:spLocks noGrp="1"/>
          </p:cNvSpPr>
          <p:nvPr>
            <p:ph idx="1"/>
          </p:nvPr>
        </p:nvSpPr>
        <p:spPr>
          <a:xfrm>
            <a:off x="457200" y="1219200"/>
            <a:ext cx="8229600" cy="4906963"/>
          </a:xfrm>
        </p:spPr>
        <p:txBody>
          <a:bodyPr>
            <a:normAutofit fontScale="92500" lnSpcReduction="10000"/>
          </a:bodyPr>
          <a:lstStyle/>
          <a:p>
            <a:pPr marL="0" indent="0">
              <a:buNone/>
            </a:pPr>
            <a:endParaRPr lang="el-GR" sz="1200" dirty="0" smtClean="0"/>
          </a:p>
          <a:p>
            <a:pPr marL="0" indent="0">
              <a:buNone/>
            </a:pPr>
            <a:r>
              <a:rPr lang="el-GR" sz="1600" dirty="0" smtClean="0"/>
              <a:t>Η Κύπρος αποτελεί ένα πολύ σημαντικό χρηματοοικονομικό κέντρο  στην Ανατολική Μεσόγειο.</a:t>
            </a:r>
          </a:p>
          <a:p>
            <a:pPr marL="0" indent="0">
              <a:buNone/>
            </a:pPr>
            <a:r>
              <a:rPr lang="el-GR" sz="1600" dirty="0" smtClean="0"/>
              <a:t>Η Μεγαλόνησος  μπορεί να υπερηφανεύεται για τον επιχειρηματικό της τομέα, με μία γκάμα από μεγάλα δικηγορικά και λογιστικά γραφεία και ένα εύρωστο τραπεζικό σύστημα.</a:t>
            </a:r>
          </a:p>
          <a:p>
            <a:pPr marL="0" indent="0">
              <a:buNone/>
            </a:pPr>
            <a:r>
              <a:rPr lang="el-GR" sz="1600" dirty="0" smtClean="0"/>
              <a:t>Η Κυπριακή οικονομία είναι μία ανοικτή οικονομία που βασίζεται στις υπηρεσίες και συγκεκριμένα στην εξωστρέφεια των Τραπεζών της.</a:t>
            </a:r>
            <a:r>
              <a:rPr lang="en-US" sz="1600" dirty="0" smtClean="0"/>
              <a:t> </a:t>
            </a:r>
            <a:r>
              <a:rPr lang="el-GR" sz="1600" dirty="0" smtClean="0"/>
              <a:t>Τα παραπάνω της έδωσαν την δυνατότητα να έχει υψηλούς ρυθμούς ανάπτυξης για μεγάλο χρονικό διάστημα. </a:t>
            </a:r>
            <a:endParaRPr lang="el-GR" sz="1600" dirty="0"/>
          </a:p>
          <a:p>
            <a:pPr marL="0" indent="0">
              <a:buNone/>
            </a:pPr>
            <a:r>
              <a:rPr lang="el-GR" sz="1600" dirty="0" smtClean="0"/>
              <a:t>Παράλληλα έχει προικισθεί με φυσικές πηγές και παράλληλα έχει και μία δραστήρια και δυναμική οικονομική κοινότητα που κατάφερε να μεταμορφώσει μια αγροτική οικονομία σε μία μοντέρνα οικονομία με τον τομέα των υπηρεσιών στην αιχμή του δόρατος. </a:t>
            </a:r>
          </a:p>
          <a:p>
            <a:pPr marL="0" indent="0">
              <a:buNone/>
            </a:pPr>
            <a:r>
              <a:rPr lang="el-GR" sz="1600" dirty="0" smtClean="0"/>
              <a:t>Η ανακάλυψη Φυσικού αερίου στην Νότια πλευρά της Αποκλειστικής Οικονομικής Ζώνης της Κύπρου έχει την δυναμική να συνεισφέρει πολλά δισεκατομμύρια στην οικονομία της χώρας. Σύμφωνα  με  το Υπουργείο  Εμπορίου της Κύπρου </a:t>
            </a:r>
            <a:r>
              <a:rPr lang="en-US" sz="1600" dirty="0" smtClean="0"/>
              <a:t> </a:t>
            </a:r>
            <a:r>
              <a:rPr lang="el-GR" sz="1600" dirty="0" smtClean="0"/>
              <a:t>η αξία του αερίου στο πρώτο από τα 12  θαλάσσια οικόπεδα υπολογίζεται μεταξύ </a:t>
            </a:r>
            <a:r>
              <a:rPr lang="en-US" sz="1600" dirty="0" smtClean="0"/>
              <a:t>USD </a:t>
            </a:r>
            <a:r>
              <a:rPr lang="el-GR" sz="1600" dirty="0" smtClean="0"/>
              <a:t> 80 -100</a:t>
            </a:r>
            <a:r>
              <a:rPr lang="en-US" sz="1600" dirty="0" smtClean="0"/>
              <a:t> </a:t>
            </a:r>
            <a:r>
              <a:rPr lang="el-GR" sz="1600" dirty="0" smtClean="0"/>
              <a:t>δισ.  Τα  ευεργετήματα για την οικονομία και τους κατοίκους της θα είναι </a:t>
            </a:r>
            <a:r>
              <a:rPr lang="el-GR" sz="1600" dirty="0" smtClean="0"/>
              <a:t>σημαντικότατα</a:t>
            </a:r>
            <a:r>
              <a:rPr lang="en-US" sz="1600" dirty="0" smtClean="0"/>
              <a:t> -</a:t>
            </a:r>
            <a:r>
              <a:rPr lang="el-GR" sz="1600" dirty="0" smtClean="0"/>
              <a:t> </a:t>
            </a:r>
            <a:r>
              <a:rPr lang="el-GR" sz="1600" dirty="0" smtClean="0"/>
              <a:t>όπως η μείωση του κόστους παροχής ηλεκτρικού ρεύματος  και του κόστους ενέργειας </a:t>
            </a:r>
            <a:r>
              <a:rPr lang="el-GR" sz="1600" dirty="0" smtClean="0"/>
              <a:t>αν</a:t>
            </a:r>
            <a:r>
              <a:rPr lang="el-GR" sz="1600" dirty="0"/>
              <a:t>ά</a:t>
            </a:r>
            <a:r>
              <a:rPr lang="el-GR" sz="1600" dirty="0" smtClean="0"/>
              <a:t> </a:t>
            </a:r>
            <a:r>
              <a:rPr lang="el-GR" sz="1600" dirty="0" smtClean="0"/>
              <a:t>μονάδα ΑΕΠ αλλά και έμμεσα όπως η κατασκευή μονάδων υγροποίησης αερίων, αποθηκών και </a:t>
            </a:r>
            <a:r>
              <a:rPr lang="el-GR" sz="1600" dirty="0" smtClean="0"/>
              <a:t>λιμένων,  </a:t>
            </a:r>
            <a:r>
              <a:rPr lang="el-GR" sz="1600" dirty="0" smtClean="0"/>
              <a:t>με αποτέλεσμα την αύξηση ξένων επενδύσεων στην χώρα  και την ανάπτυξη της αγοράς εργασίας. Επίσης η θετική επίδραση στο ΑΕΠ της χώρας θα </a:t>
            </a:r>
            <a:r>
              <a:rPr lang="el-GR" sz="1600" dirty="0" smtClean="0"/>
              <a:t>είναι </a:t>
            </a:r>
            <a:r>
              <a:rPr lang="el-GR" sz="1600" dirty="0" smtClean="0"/>
              <a:t>σημαντική αν σκεφτεί κανείς ότι το ΑΕΠ τώρα ανέρχεται στα </a:t>
            </a:r>
            <a:r>
              <a:rPr lang="en-US" sz="1600" dirty="0" smtClean="0"/>
              <a:t>USD 24 </a:t>
            </a:r>
            <a:r>
              <a:rPr lang="el-GR" sz="1600" dirty="0" smtClean="0"/>
              <a:t>δις και το κοίτασμα έχει αξία 4-5 φορές μεγαλύτερη.</a:t>
            </a:r>
            <a:endParaRPr lang="el-GR" sz="1200" dirty="0" smtClean="0"/>
          </a:p>
          <a:p>
            <a:pPr marL="0" indent="0">
              <a:buNone/>
            </a:pPr>
            <a:r>
              <a:rPr lang="el-GR" sz="1600" dirty="0" smtClean="0"/>
              <a:t>Με την ανακάλυψη αυτής της μεγάλης φυσικής πηγής η Κύπρος και η </a:t>
            </a:r>
            <a:r>
              <a:rPr lang="el-GR" sz="1600" dirty="0" smtClean="0"/>
              <a:t>οικονομία </a:t>
            </a:r>
            <a:r>
              <a:rPr lang="el-GR" sz="1600" dirty="0" smtClean="0"/>
              <a:t>της </a:t>
            </a:r>
            <a:r>
              <a:rPr lang="el-GR" sz="1600" dirty="0" smtClean="0"/>
              <a:t>αποκτά </a:t>
            </a:r>
            <a:r>
              <a:rPr lang="el-GR" sz="1600" dirty="0" smtClean="0"/>
              <a:t>άλλη σημασία για την περιοχή, για την Ευρώπη αλλά και για την παγκόσμια αγορά </a:t>
            </a:r>
            <a:r>
              <a:rPr lang="el-GR" sz="1600" dirty="0" smtClean="0"/>
              <a:t>ενέργειας.</a:t>
            </a:r>
            <a:endParaRPr lang="el-GR" sz="1600" dirty="0" smtClean="0"/>
          </a:p>
          <a:p>
            <a:pPr marL="0" indent="0">
              <a:buNone/>
            </a:pPr>
            <a:endParaRPr lang="el-GR" sz="1200" dirty="0" smtClean="0"/>
          </a:p>
        </p:txBody>
      </p:sp>
    </p:spTree>
    <p:extLst>
      <p:ext uri="{BB962C8B-B14F-4D97-AF65-F5344CB8AC3E}">
        <p14:creationId xmlns:p14="http://schemas.microsoft.com/office/powerpoint/2010/main" val="425990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l-GR" sz="3200" dirty="0" smtClean="0"/>
              <a:t>ΒΑΣΙΚΑ ΣΗΜΕΙΑ ΑΝΑΚΑΛΥΨΗΣ</a:t>
            </a:r>
            <a:endParaRPr lang="el-GR" sz="3200" dirty="0"/>
          </a:p>
        </p:txBody>
      </p:sp>
      <p:sp>
        <p:nvSpPr>
          <p:cNvPr id="3" name="Content Placeholder 2"/>
          <p:cNvSpPr>
            <a:spLocks noGrp="1"/>
          </p:cNvSpPr>
          <p:nvPr>
            <p:ph idx="1"/>
          </p:nvPr>
        </p:nvSpPr>
        <p:spPr>
          <a:xfrm>
            <a:off x="457200" y="914400"/>
            <a:ext cx="8229600" cy="2590800"/>
          </a:xfrm>
        </p:spPr>
        <p:txBody>
          <a:bodyPr>
            <a:normAutofit fontScale="92500" lnSpcReduction="10000"/>
          </a:bodyPr>
          <a:lstStyle/>
          <a:p>
            <a:r>
              <a:rPr lang="el-GR" sz="1600" dirty="0" smtClean="0"/>
              <a:t>Η εξόρυξη του φυσικού αερίου θα πραγματοποιηθεί σε μεγάλο βάθος  και οι εκτιμήσεις αναφέρουν  ότι πρόκειται για ένα μεγάλο κοίτασμα  5-8 τρισεκατομμύρια κυβικά πόδια (περίπου 200 δισεκατομμύρια κυβικά μέτρα).</a:t>
            </a:r>
          </a:p>
          <a:p>
            <a:r>
              <a:rPr lang="el-GR" sz="1600" dirty="0" smtClean="0"/>
              <a:t>Το κοίτασμα έχει  βάθος και  η ανακάλυψη πετρελαίου δεν  μπορεί ν’ αποκλεισθεί.</a:t>
            </a:r>
          </a:p>
          <a:p>
            <a:pPr lvl="1"/>
            <a:r>
              <a:rPr lang="el-GR" sz="1600" dirty="0" smtClean="0"/>
              <a:t>Με την τιμή του  φυσικού αερίου $0.4/κυβικό μέτρο και του πετρελαίου στα $100 το εισόδημα θα είναι μεγάλο.</a:t>
            </a:r>
            <a:endParaRPr lang="en-US" sz="1600" dirty="0" smtClean="0"/>
          </a:p>
          <a:p>
            <a:r>
              <a:rPr lang="el-GR" sz="1600" dirty="0" smtClean="0"/>
              <a:t>Η εταιρεία που έχει αναλάβει την εξόρυξη είναι η </a:t>
            </a:r>
            <a:r>
              <a:rPr lang="en-US" sz="1600" dirty="0" smtClean="0"/>
              <a:t> Noble Energy Inc. </a:t>
            </a:r>
            <a:r>
              <a:rPr lang="el-GR" sz="1600" dirty="0" smtClean="0"/>
              <a:t>με έδρα το Χιούστον του Τέξας. Κορυφαία εξορυκτική εταιρεία εισηγμένη στο χρηματιστήριο της Νέας Υόρκης, με γεωτρήσεις σε διάφορα σημεία του πλανήτη.</a:t>
            </a:r>
          </a:p>
          <a:p>
            <a:r>
              <a:rPr lang="el-GR" sz="1600" dirty="0" smtClean="0"/>
              <a:t>Η παραγωγή εκτιμάται ότι θα ξεκινήσει το 2018.</a:t>
            </a:r>
            <a:endParaRPr lang="en-US" sz="1600" dirty="0" smtClean="0"/>
          </a:p>
          <a:p>
            <a:r>
              <a:rPr lang="el-GR" sz="1600" dirty="0" smtClean="0"/>
              <a:t>Οι εκτιμήσεις είναι για χρησιμοποίηση των ευρημάτων για περισσότερα από 25 χρόνια.</a:t>
            </a:r>
            <a:endParaRPr lang="en-US" sz="1600" dirty="0" smtClean="0"/>
          </a:p>
          <a:p>
            <a:endParaRPr lang="el-GR" sz="2400" dirty="0" smtClean="0"/>
          </a:p>
          <a:p>
            <a:endParaRPr lang="el-GR" sz="1600" dirty="0"/>
          </a:p>
        </p:txBody>
      </p:sp>
      <p:sp>
        <p:nvSpPr>
          <p:cNvPr id="4" name="Title 1"/>
          <p:cNvSpPr txBox="1">
            <a:spLocks/>
          </p:cNvSpPr>
          <p:nvPr/>
        </p:nvSpPr>
        <p:spPr>
          <a:xfrm>
            <a:off x="152400" y="3429000"/>
            <a:ext cx="73914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dirty="0" smtClean="0"/>
              <a:t>ΓΕΩΠΟΛΙΤΙΚΑ ΟΦΕΛΗ</a:t>
            </a:r>
            <a:endParaRPr lang="el-GR" sz="3200" dirty="0"/>
          </a:p>
        </p:txBody>
      </p:sp>
      <p:sp>
        <p:nvSpPr>
          <p:cNvPr id="5" name="Content Placeholder 2"/>
          <p:cNvSpPr txBox="1">
            <a:spLocks/>
          </p:cNvSpPr>
          <p:nvPr/>
        </p:nvSpPr>
        <p:spPr>
          <a:xfrm>
            <a:off x="457200" y="4267200"/>
            <a:ext cx="8229600" cy="2209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l-GR" sz="1600" dirty="0" smtClean="0"/>
              <a:t>4 από τα 5 σταθερά μέλη του Συμβουλίου ασφαλείας του ΟΗΕ (Ρωσία, Γαλλία, </a:t>
            </a:r>
            <a:r>
              <a:rPr lang="el-GR" sz="1600" dirty="0" err="1" smtClean="0"/>
              <a:t>Μεγ</a:t>
            </a:r>
            <a:r>
              <a:rPr lang="el-GR" sz="1600" dirty="0" smtClean="0"/>
              <a:t>. Βρετανία. ΗΠΑ) έχουν εταιρείες που έχουν δείξει ενδιαφέρον για γεωτρήσεις  στην ευρύτερη περιοχή της Κύπρου. Η Κυβέρνηση της Κύπρου θα προσπαθήσει  να εκμεταλλευτεί τα διαφορετικά πολιτικά σχήματα που  δημιουργούνται «απομονώνοντας» έτσι την Τουρκία που έχει αντιδράσει στις γεωτρήσεις. </a:t>
            </a:r>
          </a:p>
          <a:p>
            <a:r>
              <a:rPr lang="el-GR" sz="1600" dirty="0" smtClean="0"/>
              <a:t>Καινούργια δίοδος των αποθεμάτων της Μέσης Ανατολής προς την Ευρώπη (Νότιος Ενεργειακός Διάδρομος). </a:t>
            </a:r>
          </a:p>
          <a:p>
            <a:r>
              <a:rPr lang="el-GR" sz="1600" dirty="0" smtClean="0"/>
              <a:t>«Ευθυγράμμιση» των ευρωπαϊκών οικονομικών συμφερόντων με αυτών του Ισραήλ, ΗΠΑ.</a:t>
            </a:r>
            <a:endParaRPr lang="el-GR" sz="1600" dirty="0"/>
          </a:p>
        </p:txBody>
      </p:sp>
    </p:spTree>
    <p:extLst>
      <p:ext uri="{BB962C8B-B14F-4D97-AF65-F5344CB8AC3E}">
        <p14:creationId xmlns:p14="http://schemas.microsoft.com/office/powerpoint/2010/main" val="3854419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ΟΙΚΟΝΟΜΙΚΑ ΟΦΕΛΗ </a:t>
            </a:r>
            <a:r>
              <a:rPr lang="el-GR" sz="2000" dirty="0" smtClean="0"/>
              <a:t/>
            </a:r>
            <a:br>
              <a:rPr lang="el-GR" sz="2000" dirty="0" smtClean="0"/>
            </a:br>
            <a:r>
              <a:rPr lang="el-GR" sz="2000" dirty="0" smtClean="0"/>
              <a:t>Η ανακοίνωση για το εύρημα προκάλεσε έντονο διεθνές ενδιαφέρον.</a:t>
            </a:r>
            <a:endParaRPr lang="el-GR" sz="2000" dirty="0"/>
          </a:p>
        </p:txBody>
      </p:sp>
      <p:sp>
        <p:nvSpPr>
          <p:cNvPr id="6" name="Text Placeholder 5"/>
          <p:cNvSpPr>
            <a:spLocks noGrp="1"/>
          </p:cNvSpPr>
          <p:nvPr>
            <p:ph type="body" idx="1"/>
          </p:nvPr>
        </p:nvSpPr>
        <p:spPr>
          <a:xfrm>
            <a:off x="457200" y="1524002"/>
            <a:ext cx="4040188" cy="533400"/>
          </a:xfrm>
        </p:spPr>
        <p:txBody>
          <a:bodyPr>
            <a:normAutofit/>
          </a:bodyPr>
          <a:lstStyle/>
          <a:p>
            <a:r>
              <a:rPr lang="el-GR" dirty="0" smtClean="0"/>
              <a:t>ΑΜΕΣΑ</a:t>
            </a:r>
            <a:endParaRPr lang="el-GR" dirty="0"/>
          </a:p>
        </p:txBody>
      </p:sp>
      <p:sp>
        <p:nvSpPr>
          <p:cNvPr id="4" name="Content Placeholder 3"/>
          <p:cNvSpPr>
            <a:spLocks noGrp="1"/>
          </p:cNvSpPr>
          <p:nvPr>
            <p:ph sz="half" idx="2"/>
          </p:nvPr>
        </p:nvSpPr>
        <p:spPr>
          <a:xfrm>
            <a:off x="457200" y="2057401"/>
            <a:ext cx="4040188" cy="4724399"/>
          </a:xfrm>
        </p:spPr>
        <p:txBody>
          <a:bodyPr>
            <a:normAutofit fontScale="55000" lnSpcReduction="20000"/>
          </a:bodyPr>
          <a:lstStyle/>
          <a:p>
            <a:pPr marL="0" indent="0">
              <a:buNone/>
            </a:pPr>
            <a:r>
              <a:rPr lang="el-GR" sz="2500" dirty="0" smtClean="0"/>
              <a:t>Ανάπτυξη της ενεργειακής βιομηχανίας της Κύπρου. Μονάδες Υγροποίησης</a:t>
            </a:r>
            <a:r>
              <a:rPr lang="el-GR" sz="2500" dirty="0" smtClean="0">
                <a:solidFill>
                  <a:srgbClr val="FF0000"/>
                </a:solidFill>
              </a:rPr>
              <a:t> </a:t>
            </a:r>
            <a:r>
              <a:rPr lang="el-GR" sz="2500" dirty="0" smtClean="0"/>
              <a:t>Αποθήκευση</a:t>
            </a:r>
            <a:r>
              <a:rPr lang="el-GR" sz="2500" dirty="0" smtClean="0"/>
              <a:t>, Διατήρηση εγκαταστάσεων</a:t>
            </a:r>
          </a:p>
          <a:p>
            <a:pPr lvl="1"/>
            <a:r>
              <a:rPr lang="en-US" sz="2500" dirty="0" smtClean="0"/>
              <a:t>Gazprom, Exxon Mobil, and Total </a:t>
            </a:r>
            <a:r>
              <a:rPr lang="el-GR" sz="2500" dirty="0" smtClean="0"/>
              <a:t>έχουν ήδη ξεκινήσει  συζητήσεις για την εκμετάλλευση του κοιτάσματος ή και περαιτέρω γεωτρήσεις</a:t>
            </a:r>
          </a:p>
          <a:p>
            <a:pPr marL="57150" indent="0">
              <a:buNone/>
            </a:pPr>
            <a:r>
              <a:rPr lang="el-GR" sz="2500" dirty="0" smtClean="0"/>
              <a:t>Έργα υποδομής Ανάπτυξη Λιμανιών.</a:t>
            </a:r>
          </a:p>
          <a:p>
            <a:pPr lvl="1"/>
            <a:r>
              <a:rPr lang="en-US" sz="2500" dirty="0" smtClean="0"/>
              <a:t>Gazprom </a:t>
            </a:r>
            <a:r>
              <a:rPr lang="el-GR" sz="2500" dirty="0" smtClean="0"/>
              <a:t>έχει αγοράσει ήδη οικόπεδα στο λιμάνι της Λεμεσού αξίας 10εκ. Με σκοπό την εγκατάσταση γραφείων, δείγμα του μεγάλου ενδιαφέροντος της Ρωσικής πλευράς.</a:t>
            </a:r>
            <a:r>
              <a:rPr lang="en-US" sz="2500" dirty="0" smtClean="0"/>
              <a:t> </a:t>
            </a:r>
            <a:endParaRPr lang="el-GR" sz="2500" dirty="0" smtClean="0"/>
          </a:p>
          <a:p>
            <a:pPr marL="0" indent="0">
              <a:buNone/>
            </a:pPr>
            <a:r>
              <a:rPr lang="el-GR" sz="2500" dirty="0" smtClean="0"/>
              <a:t>Ανάπτυξη / Ενδυνάμωση του Τραπεζικού κλάδου.</a:t>
            </a:r>
          </a:p>
          <a:p>
            <a:pPr marL="0" indent="0">
              <a:buNone/>
            </a:pPr>
            <a:r>
              <a:rPr lang="el-GR" sz="2500" dirty="0" smtClean="0"/>
              <a:t>Ανάπτυξη παράλληλων χρηματοοικονομικών δραστηριοτήτων, Λογιστικά, Δικηγορικά, Ασφαλιστικά γραφεία.</a:t>
            </a:r>
          </a:p>
          <a:p>
            <a:pPr marL="0" indent="0">
              <a:buNone/>
            </a:pPr>
            <a:r>
              <a:rPr lang="el-GR" sz="2500" dirty="0" smtClean="0"/>
              <a:t>Ανάπτυξη του </a:t>
            </a:r>
            <a:r>
              <a:rPr lang="en-US" sz="2500" dirty="0" smtClean="0"/>
              <a:t>Real Estate . </a:t>
            </a:r>
            <a:r>
              <a:rPr lang="el-GR" sz="2500" dirty="0" smtClean="0"/>
              <a:t>Κυρίως στην περιοχή γύρω από τις εγκαταστάσεις.</a:t>
            </a:r>
          </a:p>
          <a:p>
            <a:pPr marL="0" indent="0">
              <a:buNone/>
            </a:pPr>
            <a:r>
              <a:rPr lang="el-GR" sz="2500" dirty="0" smtClean="0"/>
              <a:t>Ανάπτυξη Περιβαλλοντολογικών Υπηρεσιών. Μείωση ρύπων .</a:t>
            </a:r>
          </a:p>
          <a:p>
            <a:pPr marL="0" indent="0">
              <a:buNone/>
            </a:pPr>
            <a:r>
              <a:rPr lang="el-GR" sz="2500" dirty="0" smtClean="0"/>
              <a:t>Ανάπτυξη Νέων ακαδημαϊκών κλάδων σπουδών.</a:t>
            </a:r>
          </a:p>
          <a:p>
            <a:pPr marL="0" indent="0">
              <a:buNone/>
            </a:pPr>
            <a:r>
              <a:rPr lang="el-GR" sz="2500" dirty="0" smtClean="0"/>
              <a:t> </a:t>
            </a:r>
          </a:p>
          <a:p>
            <a:pPr marL="0" indent="0">
              <a:buNone/>
            </a:pPr>
            <a:endParaRPr lang="el-GR" sz="1600" dirty="0"/>
          </a:p>
        </p:txBody>
      </p:sp>
      <p:sp>
        <p:nvSpPr>
          <p:cNvPr id="7" name="Text Placeholder 6"/>
          <p:cNvSpPr>
            <a:spLocks noGrp="1"/>
          </p:cNvSpPr>
          <p:nvPr>
            <p:ph type="body" sz="quarter" idx="3"/>
          </p:nvPr>
        </p:nvSpPr>
        <p:spPr>
          <a:xfrm>
            <a:off x="4645025" y="1524002"/>
            <a:ext cx="4041775" cy="457200"/>
          </a:xfrm>
        </p:spPr>
        <p:txBody>
          <a:bodyPr/>
          <a:lstStyle/>
          <a:p>
            <a:r>
              <a:rPr lang="el-GR" dirty="0" smtClean="0"/>
              <a:t>ΕΜΜΕΣΑ</a:t>
            </a:r>
            <a:endParaRPr lang="el-GR" dirty="0"/>
          </a:p>
        </p:txBody>
      </p:sp>
      <p:sp>
        <p:nvSpPr>
          <p:cNvPr id="5" name="Content Placeholder 4"/>
          <p:cNvSpPr>
            <a:spLocks noGrp="1"/>
          </p:cNvSpPr>
          <p:nvPr>
            <p:ph sz="quarter" idx="4"/>
          </p:nvPr>
        </p:nvSpPr>
        <p:spPr>
          <a:xfrm>
            <a:off x="4645025" y="1981201"/>
            <a:ext cx="4041775" cy="4373563"/>
          </a:xfrm>
        </p:spPr>
        <p:txBody>
          <a:bodyPr>
            <a:normAutofit lnSpcReduction="10000"/>
          </a:bodyPr>
          <a:lstStyle/>
          <a:p>
            <a:r>
              <a:rPr lang="el-GR" sz="1600" dirty="0" smtClean="0"/>
              <a:t>Η ανακοίνωση  από την εταιρεία</a:t>
            </a:r>
            <a:r>
              <a:rPr lang="en-US" sz="1600" dirty="0" smtClean="0"/>
              <a:t> Noble Energy Inc. </a:t>
            </a:r>
            <a:r>
              <a:rPr lang="el-GR" sz="1600" dirty="0" smtClean="0"/>
              <a:t>για τις γεωτρήσεις βοήθησε στην αποκατάσταση της εμπιστοσύνης προς την Κυπριακή Χρηματιστηριακή Αγορά που είχε πληγεί από την χρηματοοικονομική κρίση.</a:t>
            </a:r>
          </a:p>
          <a:p>
            <a:r>
              <a:rPr lang="el-GR" sz="1600" dirty="0" smtClean="0"/>
              <a:t>Αποκατάσταση εμπιστοσύνης στην Κυπριακή Οικονομία  και συνεπώς στους δανειστές της και στην αγορά ομολόγων</a:t>
            </a:r>
          </a:p>
          <a:p>
            <a:r>
              <a:rPr lang="el-GR" sz="1600" dirty="0" smtClean="0"/>
              <a:t>Αποκατάσταση εμπιστοσύνης στην </a:t>
            </a:r>
            <a:r>
              <a:rPr lang="el-GR" sz="1600" dirty="0" err="1" smtClean="0"/>
              <a:t>καταθετική</a:t>
            </a:r>
            <a:r>
              <a:rPr lang="el-GR" sz="1600" dirty="0" smtClean="0"/>
              <a:t> βάση (κυρίως των Ρώσων) που στηρίζουν το φιλικό φορολογικό περιβάλλον του νησιού.</a:t>
            </a:r>
          </a:p>
          <a:p>
            <a:r>
              <a:rPr lang="el-GR" sz="1600" dirty="0" smtClean="0"/>
              <a:t>Ενδυνάμωση Ξένων Επενδύσεων .</a:t>
            </a:r>
          </a:p>
          <a:p>
            <a:r>
              <a:rPr lang="el-GR" sz="1600" dirty="0" smtClean="0"/>
              <a:t>Μεταβατικό εισόδημα</a:t>
            </a:r>
          </a:p>
          <a:p>
            <a:r>
              <a:rPr lang="el-GR" sz="1600" dirty="0" smtClean="0"/>
              <a:t>Ανάπτυξη της αγοράς εργασίας.</a:t>
            </a:r>
          </a:p>
          <a:p>
            <a:pPr lvl="1"/>
            <a:r>
              <a:rPr lang="el-GR" sz="1200" dirty="0" smtClean="0"/>
              <a:t>Αύξηση του εισοδήματος από την κοινωνική ασφάλιση</a:t>
            </a:r>
          </a:p>
        </p:txBody>
      </p:sp>
    </p:spTree>
    <p:extLst>
      <p:ext uri="{BB962C8B-B14F-4D97-AF65-F5344CB8AC3E}">
        <p14:creationId xmlns:p14="http://schemas.microsoft.com/office/powerpoint/2010/main" val="1128467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487362"/>
          </a:xfrm>
        </p:spPr>
        <p:txBody>
          <a:bodyPr>
            <a:normAutofit fontScale="90000"/>
          </a:bodyPr>
          <a:lstStyle/>
          <a:p>
            <a:r>
              <a:rPr lang="el-GR" sz="3200" dirty="0" smtClean="0"/>
              <a:t>ΣΥΝΟΨΗ</a:t>
            </a:r>
            <a:endParaRPr lang="el-GR" sz="3200" dirty="0"/>
          </a:p>
        </p:txBody>
      </p:sp>
      <p:sp>
        <p:nvSpPr>
          <p:cNvPr id="3" name="Content Placeholder 2"/>
          <p:cNvSpPr>
            <a:spLocks noGrp="1"/>
          </p:cNvSpPr>
          <p:nvPr>
            <p:ph idx="1"/>
          </p:nvPr>
        </p:nvSpPr>
        <p:spPr>
          <a:xfrm>
            <a:off x="381000" y="762000"/>
            <a:ext cx="8534400" cy="5867400"/>
          </a:xfrm>
        </p:spPr>
        <p:txBody>
          <a:bodyPr>
            <a:normAutofit fontScale="55000" lnSpcReduction="20000"/>
          </a:bodyPr>
          <a:lstStyle/>
          <a:p>
            <a:r>
              <a:rPr lang="el-GR" sz="2900" dirty="0"/>
              <a:t>Η Κύπρος, παράλληλα με τον ανεπτυγμένο κλάδο των υπηρεσιών, αποκτά και ένα κλάδο βαριάς βιομηχανίας στον τομέα της ενέργειας, ο οποίος θα προσφέρει σημαντικά πλεονεκτήματα στην ανάπτυξη της Κυπριακής οικονομίας αλλά και θα είναι ένα σημαντικότατο ανάχωμα για τις όποιες πιέσεις θα δεχτεί η Κυπριακή οικονομία βραχυχρόνια. </a:t>
            </a:r>
          </a:p>
          <a:p>
            <a:r>
              <a:rPr lang="el-GR" sz="2900" dirty="0"/>
              <a:t>Τα οφέλη έρχονται άμεσα μέσα από τις εξαγωγές υψηλής ποιότητας ενέργειας αλλά και από το μεγάλο ενδιαφέρον ξένων επενδυτών για το κοίτασμα φυσικού αερίου.</a:t>
            </a:r>
          </a:p>
          <a:p>
            <a:r>
              <a:rPr lang="el-GR" sz="2900" dirty="0"/>
              <a:t>Η ανακοίνωση της εταιρείας για το κοίτασμα έστρεψε τα βλέμματα όλων στην Κύπρο. Δεν είναι τυχαίο ότι η τιμή της </a:t>
            </a:r>
            <a:r>
              <a:rPr lang="en-US" sz="2900" dirty="0"/>
              <a:t>Noble Energy </a:t>
            </a:r>
            <a:r>
              <a:rPr lang="el-GR" sz="2900" dirty="0"/>
              <a:t>εκτοξεύτηκε 40% από τον Οκτώβριο μέχρι σήμερα. </a:t>
            </a:r>
          </a:p>
          <a:p>
            <a:r>
              <a:rPr lang="el-GR" sz="2900" dirty="0"/>
              <a:t>Το κοντινό μέλλον σίγουρα έχει προκλήσεις. Το Τραπεζικό σύστημα της </a:t>
            </a:r>
            <a:r>
              <a:rPr lang="el-GR" sz="2900" dirty="0" smtClean="0"/>
              <a:t>Κύπρου </a:t>
            </a:r>
            <a:r>
              <a:rPr lang="el-GR" sz="2900" dirty="0"/>
              <a:t>έχει πληγεί από το γενικότερο αβέβαιο κλίμα που επικρατεί. Έχει υπολογιστεί ότι με το </a:t>
            </a:r>
            <a:r>
              <a:rPr lang="el-GR" sz="2900" dirty="0" smtClean="0"/>
              <a:t>βασικό </a:t>
            </a:r>
            <a:r>
              <a:rPr lang="el-GR" sz="2900" dirty="0"/>
              <a:t>σενάριο οι Κυπριακές </a:t>
            </a:r>
            <a:r>
              <a:rPr lang="el-GR" sz="2900" dirty="0" smtClean="0"/>
              <a:t>Τράπεζες </a:t>
            </a:r>
            <a:r>
              <a:rPr lang="el-GR" sz="2900" dirty="0"/>
              <a:t>θα χρειαστούν </a:t>
            </a:r>
            <a:r>
              <a:rPr lang="el-GR" sz="2900" dirty="0" err="1"/>
              <a:t>ανακεφαλαιοποίηση</a:t>
            </a:r>
            <a:r>
              <a:rPr lang="el-GR" sz="2900" dirty="0"/>
              <a:t> </a:t>
            </a:r>
            <a:r>
              <a:rPr lang="el-GR" sz="2900" dirty="0" smtClean="0"/>
              <a:t>3 δις ευρώ. </a:t>
            </a:r>
            <a:r>
              <a:rPr lang="el-GR" sz="2900" dirty="0"/>
              <a:t>Το ποσό αυτό είναι σχετικά μικρό και θα μπορούσε να καλυφθεί από την </a:t>
            </a:r>
            <a:r>
              <a:rPr lang="el-GR" sz="2900" dirty="0" smtClean="0"/>
              <a:t>ΕΚΤ ή </a:t>
            </a:r>
            <a:r>
              <a:rPr lang="el-GR" sz="2900" dirty="0"/>
              <a:t>το ΔΝΤ. Αλλά και το </a:t>
            </a:r>
            <a:r>
              <a:rPr lang="el-GR" sz="2900" dirty="0" smtClean="0"/>
              <a:t>ίδιο το κυπριακό </a:t>
            </a:r>
            <a:r>
              <a:rPr lang="el-GR" sz="2900" dirty="0"/>
              <a:t>κράτος </a:t>
            </a:r>
            <a:r>
              <a:rPr lang="el-GR" sz="2900" dirty="0" smtClean="0"/>
              <a:t>πλέον δεν θα είχε δυσκολία να στηρίξει τις Τράπεζές του αφού το υπολογισμένο </a:t>
            </a:r>
            <a:r>
              <a:rPr lang="el-GR" sz="2900" dirty="0"/>
              <a:t>εισόδημα μόνο από την εκμετάλλευση του κοιτάσματος έχει υπολογιστεί σε </a:t>
            </a:r>
            <a:r>
              <a:rPr lang="el-GR" sz="2900" dirty="0" smtClean="0"/>
              <a:t>περίπου 100 </a:t>
            </a:r>
            <a:r>
              <a:rPr lang="el-GR" sz="2900" dirty="0"/>
              <a:t>δις. </a:t>
            </a:r>
            <a:r>
              <a:rPr lang="el-GR" sz="2900" dirty="0" smtClean="0"/>
              <a:t>Ουσιαστικά, είναι πολύ δύσκολο πλέον να υπάρξει πτώχευση του Κυπριακού κράτους.</a:t>
            </a:r>
            <a:endParaRPr lang="el-GR" sz="2900" dirty="0"/>
          </a:p>
          <a:p>
            <a:r>
              <a:rPr lang="el-GR" sz="2900" dirty="0"/>
              <a:t>Παράλληλα το ενδιαφέρον των ξένων εταιρειών είναι ήδη πολύ μεγάλο με εταιρείες να εγκαθίστανται ήδη στην Κύπρο, παρόλη την επιπλέον φορολόγηση που έχει επιβάλει το κυπριακό κράτος δείχνοντας με αυτό τον τρόπο ότι προσβλέπουν σε πολύ μεγαλύτερα οφέλη στο μέλλον.</a:t>
            </a:r>
          </a:p>
          <a:p>
            <a:r>
              <a:rPr lang="el-GR" sz="2900" dirty="0"/>
              <a:t>Οι αξιολογητικοί οίκοι αναγνωρίζουν, χωρίς να μπορούν να προσδιορίζουν επακριβώς, ότι ακόμη και στα αρχικά στάδια η Κύπρος θα έχει υψηλά εισοδήματα μόνο από την αδειοδότηση των εταιρειών για την εκμετάλλευση των κοιτασμάτων. Οι αξιολογητικοί οίκοι αναγνωρίζουν επίσης ότι τα εισοδήματα θα είναι τέτοια που θα μειώσουν τα ελλείμματα και θα οδηγήσουν σε επαναξιολόγηση της Κυπριακής οικονομίας από μέρος τους. </a:t>
            </a:r>
          </a:p>
          <a:p>
            <a:r>
              <a:rPr lang="el-GR" sz="2900" dirty="0"/>
              <a:t>Η παραπάνω εκτίμηση λαμβάνει </a:t>
            </a:r>
            <a:r>
              <a:rPr lang="el-GR" sz="2900" dirty="0" err="1"/>
              <a:t>υπόψιν</a:t>
            </a:r>
            <a:r>
              <a:rPr lang="el-GR" sz="2900" dirty="0"/>
              <a:t> της μόνο τα άμεσα οφέλη από την </a:t>
            </a:r>
            <a:r>
              <a:rPr lang="el-GR" sz="2900" dirty="0" smtClean="0"/>
              <a:t>εκμετάλλευση</a:t>
            </a:r>
            <a:r>
              <a:rPr lang="el-GR" sz="2900" dirty="0"/>
              <a:t>. Τα έμμεσα που αφορούν τους κλάδους που είναι υποστηρικτικοί  στο εγχείρημα θα είναι πολλαπλασιαστικά μέσω των συνεργειών που θα πραγματοποιούν.</a:t>
            </a:r>
          </a:p>
          <a:p>
            <a:pPr marL="0" indent="0">
              <a:buNone/>
            </a:pPr>
            <a:endParaRPr lang="el-GR" sz="1600" dirty="0"/>
          </a:p>
        </p:txBody>
      </p:sp>
    </p:spTree>
    <p:extLst>
      <p:ext uri="{BB962C8B-B14F-4D97-AF65-F5344CB8AC3E}">
        <p14:creationId xmlns:p14="http://schemas.microsoft.com/office/powerpoint/2010/main" val="1117505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1069</Words>
  <Application>Microsoft Office PowerPoint</Application>
  <PresentationFormat>On-screen Show (4:3)</PresentationFormat>
  <Paragraphs>50</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ΦΥΣΙΚΟ ΑΕΡΙΟ ΚΑΙ ΚΥΠΡΙΑΚΗ ΟΙΚΟΝΟΜΙΑ</vt:lpstr>
      <vt:lpstr>ΕΙΣΑΓΩΓΗ</vt:lpstr>
      <vt:lpstr>ΒΑΣΙΚΑ ΣΗΜΕΙΑ ΑΝΑΚΑΛΥΨΗΣ</vt:lpstr>
      <vt:lpstr>ΟΙΚΟΝΟΜΙΚΑ ΟΦΕΛΗ  Η ανακοίνωση για το εύρημα προκάλεσε έντονο διεθνές ενδιαφέρον.</vt:lpstr>
      <vt:lpstr>ΣΥΝΟΨΗ</vt:lpstr>
    </vt:vector>
  </TitlesOfParts>
  <Company>Marfin Egnatia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ΦΥΣΙΚΟ ΑΕΡΙΟ ΚΑΙ ΚΥΠΡΙΑΚΗ ΟΙΚΟΝΟΜΙΑ</dc:title>
  <dc:creator>Kasimis Dimitrios</dc:creator>
  <cp:lastModifiedBy>Sofios Thanos</cp:lastModifiedBy>
  <cp:revision>49</cp:revision>
  <cp:lastPrinted>2012-01-13T09:29:35Z</cp:lastPrinted>
  <dcterms:created xsi:type="dcterms:W3CDTF">2012-01-12T08:28:15Z</dcterms:created>
  <dcterms:modified xsi:type="dcterms:W3CDTF">2012-01-13T13:08:50Z</dcterms:modified>
</cp:coreProperties>
</file>